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68" r:id="rId3"/>
    <p:sldId id="284" r:id="rId4"/>
    <p:sldId id="270" r:id="rId5"/>
    <p:sldId id="276" r:id="rId6"/>
    <p:sldId id="285" r:id="rId7"/>
    <p:sldId id="269" r:id="rId8"/>
    <p:sldId id="259" r:id="rId9"/>
    <p:sldId id="262" r:id="rId10"/>
    <p:sldId id="263" r:id="rId11"/>
    <p:sldId id="261" r:id="rId12"/>
    <p:sldId id="286" r:id="rId13"/>
    <p:sldId id="267" r:id="rId14"/>
    <p:sldId id="273" r:id="rId15"/>
    <p:sldId id="279" r:id="rId16"/>
    <p:sldId id="277" r:id="rId17"/>
    <p:sldId id="278" r:id="rId18"/>
    <p:sldId id="291" r:id="rId19"/>
    <p:sldId id="287" r:id="rId20"/>
    <p:sldId id="292" r:id="rId21"/>
    <p:sldId id="288" r:id="rId22"/>
    <p:sldId id="280" r:id="rId23"/>
    <p:sldId id="290" r:id="rId24"/>
    <p:sldId id="289" r:id="rId25"/>
    <p:sldId id="282" r:id="rId26"/>
    <p:sldId id="283" r:id="rId2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8" y="6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000f4d5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000f4d5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5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b273d4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b273d4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4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000f4d5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000f4d5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4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000f4d5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000f4d5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56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000f4d5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000f4d5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 smtClean="0"/>
              <a:t>No data bindings between </a:t>
            </a:r>
            <a:r>
              <a:rPr lang="en-GB" sz="1100" dirty="0" err="1" smtClean="0"/>
              <a:t>ViewModels</a:t>
            </a:r>
            <a:r>
              <a:rPr lang="en-GB" sz="1100" dirty="0" smtClean="0"/>
              <a:t> and Views</a:t>
            </a:r>
          </a:p>
          <a:p>
            <a:r>
              <a:rPr lang="en-GB" sz="1100" dirty="0" smtClean="0"/>
              <a:t>Each data change triggers a redraw of the UI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77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000f4d5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000f4d5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54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000f4d5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000f4d5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6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000f4d5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000f4d5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000f4d5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000f4d5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40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000f4d5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000f4d5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5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f54d720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f54d720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70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000f4d5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000f4d5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20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b273d4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b273d4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9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000f4d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000f4d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40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ter.im/flutter/flutter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tthew-carroll/flutter_ui_challenge_egg_timer" TargetMode="External"/><Relationship Id="rId3" Type="http://schemas.openxmlformats.org/officeDocument/2006/relationships/hyperlink" Target="https://flutter.io/" TargetMode="External"/><Relationship Id="rId7" Type="http://schemas.openxmlformats.org/officeDocument/2006/relationships/hyperlink" Target="https://www.burkharts.net/apps/blo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olido/awesome-flutter" TargetMode="External"/><Relationship Id="rId5" Type="http://schemas.openxmlformats.org/officeDocument/2006/relationships/hyperlink" Target="https://github.com/flutter/plugins/blob/master/FlutterFire.md" TargetMode="External"/><Relationship Id="rId4" Type="http://schemas.openxmlformats.org/officeDocument/2006/relationships/hyperlink" Target="https://github.com/flutter/flutter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cw7A4HbvM_Abv320rVgPVGiUP2msVs7tfGbkgdrTy0I/edit#slide=id.gbb3c3233b_0_16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materia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Move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 Side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Why you should </a:t>
            </a:r>
            <a:r>
              <a:rPr lang="de-DE" sz="2000" dirty="0" err="1" smtClean="0"/>
              <a:t>care</a:t>
            </a:r>
            <a:r>
              <a:rPr lang="de-DE" sz="2000" dirty="0" smtClean="0"/>
              <a:t> </a:t>
            </a:r>
            <a:r>
              <a:rPr lang="de-DE" sz="2000" dirty="0" err="1"/>
              <a:t>about</a:t>
            </a:r>
            <a:r>
              <a:rPr lang="de-DE" sz="2000" dirty="0"/>
              <a:t>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ThomasBurkhart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Xamarin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 smtClean="0">
                <a:latin typeface="Montserrat"/>
                <a:ea typeface="Montserrat"/>
                <a:cs typeface="Montserrat"/>
                <a:sym typeface="Montserrat"/>
              </a:rPr>
              <a:t>Expertday</a:t>
            </a:r>
            <a:r>
              <a:rPr lang="de-DE" dirty="0" smtClean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Cologne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19.10.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2018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97500" y="328300"/>
            <a:ext cx="7038900" cy="42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'dart:async'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oneSecond </a:t>
            </a:r>
            <a:r>
              <a:rPr lang="en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Duration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(seconds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message)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delayed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(oneSecond);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(message);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PHX Flutter &amp; Dart Meetup!!'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678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Dart?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97500" y="1101650"/>
            <a:ext cx="7038900" cy="3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Fast Package manager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/>
              <a:t>Deploys everywhere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Mobile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Web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Server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21st century language features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Async / await, streams,  static typing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IDE Support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Intellij, Visual Studio Code	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Static analysis, refactor, code completion, quick fixes, etc.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Constantly growing community</a:t>
            </a:r>
            <a:endParaRPr sz="1400" dirty="0"/>
          </a:p>
          <a:p>
            <a:pPr marL="45720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46412"/>
            <a:ext cx="7038900" cy="3332338"/>
          </a:xfrm>
        </p:spPr>
        <p:txBody>
          <a:bodyPr/>
          <a:lstStyle/>
          <a:p>
            <a:r>
              <a:rPr lang="de-DE" sz="1400" dirty="0"/>
              <a:t>Easy to pick </a:t>
            </a:r>
            <a:r>
              <a:rPr lang="de-DE" sz="1400" dirty="0" err="1"/>
              <a:t>up</a:t>
            </a:r>
            <a:r>
              <a:rPr lang="de-DE" sz="1400" dirty="0"/>
              <a:t>. C# </a:t>
            </a:r>
            <a:r>
              <a:rPr lang="de-DE" sz="1400" dirty="0" err="1"/>
              <a:t>developers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instantly</a:t>
            </a:r>
            <a:r>
              <a:rPr lang="de-DE" sz="1400" dirty="0"/>
              <a:t> </a:t>
            </a:r>
            <a:r>
              <a:rPr lang="de-DE" sz="1400" dirty="0" err="1"/>
              <a:t>start</a:t>
            </a:r>
            <a:endParaRPr lang="de-DE" sz="1400" dirty="0"/>
          </a:p>
          <a:p>
            <a:r>
              <a:rPr lang="de-DE" sz="1400" dirty="0"/>
              <a:t>Single </a:t>
            </a:r>
            <a:r>
              <a:rPr lang="de-DE" sz="1400" dirty="0" err="1"/>
              <a:t>threaded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default</a:t>
            </a:r>
            <a:r>
              <a:rPr lang="de-DE" sz="1400" dirty="0"/>
              <a:t>. Isolates don‘t </a:t>
            </a:r>
            <a:r>
              <a:rPr lang="de-DE" sz="1400" dirty="0" err="1"/>
              <a:t>share</a:t>
            </a:r>
            <a:r>
              <a:rPr lang="de-DE" sz="1400" dirty="0"/>
              <a:t> </a:t>
            </a:r>
            <a:r>
              <a:rPr lang="de-DE" sz="1400" dirty="0" err="1"/>
              <a:t>memory</a:t>
            </a:r>
            <a:endParaRPr lang="de-DE" sz="1400" dirty="0"/>
          </a:p>
          <a:p>
            <a:r>
              <a:rPr lang="de-DE" sz="1400" dirty="0"/>
              <a:t>Streams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part</a:t>
            </a:r>
            <a:r>
              <a:rPr lang="de-DE" sz="1400" dirty="0"/>
              <a:t> of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endParaRPr lang="de-DE" sz="1400" dirty="0"/>
          </a:p>
          <a:p>
            <a:r>
              <a:rPr lang="de-DE" sz="1400" dirty="0"/>
              <a:t>ASYNC/AWAIT</a:t>
            </a:r>
          </a:p>
          <a:p>
            <a:r>
              <a:rPr lang="de-DE" sz="1400" dirty="0" err="1"/>
              <a:t>Compiles</a:t>
            </a:r>
            <a:r>
              <a:rPr lang="de-DE" sz="1400" dirty="0"/>
              <a:t> to:</a:t>
            </a:r>
          </a:p>
          <a:p>
            <a:pPr lvl="1"/>
            <a:r>
              <a:rPr lang="de-DE" sz="1200" dirty="0"/>
              <a:t>JS Script</a:t>
            </a:r>
          </a:p>
          <a:p>
            <a:pPr lvl="1"/>
            <a:r>
              <a:rPr lang="de-DE" sz="1200" dirty="0"/>
              <a:t>ARM Code</a:t>
            </a:r>
          </a:p>
          <a:p>
            <a:r>
              <a:rPr lang="de-DE" sz="1400" dirty="0"/>
              <a:t>Can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interpreted</a:t>
            </a:r>
            <a:endParaRPr lang="de-DE" sz="1400" dirty="0"/>
          </a:p>
          <a:p>
            <a:r>
              <a:rPr lang="de-DE" sz="1400" dirty="0"/>
              <a:t>Not too </a:t>
            </a:r>
            <a:r>
              <a:rPr lang="de-DE" sz="1400" dirty="0" err="1"/>
              <a:t>complex</a:t>
            </a:r>
            <a:r>
              <a:rPr lang="de-DE" sz="1400" dirty="0"/>
              <a:t> but </a:t>
            </a:r>
            <a:r>
              <a:rPr lang="de-DE" sz="1400" dirty="0" err="1"/>
              <a:t>adds</a:t>
            </a:r>
            <a:r>
              <a:rPr lang="de-DE" sz="1400" dirty="0"/>
              <a:t> some </a:t>
            </a:r>
            <a:r>
              <a:rPr lang="de-DE" sz="1400" dirty="0" err="1"/>
              <a:t>nice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endParaRPr lang="de-DE" sz="1400" dirty="0"/>
          </a:p>
          <a:p>
            <a:r>
              <a:rPr lang="de-DE" sz="1400" dirty="0"/>
              <a:t>All </a:t>
            </a:r>
            <a:r>
              <a:rPr lang="de-DE" sz="1400" dirty="0" err="1"/>
              <a:t>packages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distributed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source</a:t>
            </a:r>
            <a:r>
              <a:rPr lang="de-DE" sz="1400" dirty="0"/>
              <a:t> </a:t>
            </a:r>
            <a:r>
              <a:rPr lang="de-DE" sz="1400" dirty="0" err="1"/>
              <a:t>code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2970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14334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 fundamentals</a:t>
            </a:r>
            <a:endParaRPr dirty="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5" y="221655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Flutter unique?</a:t>
            </a: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body" idx="1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They rolled their own runtime 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dependency on OEM UI components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need to use any marshalling/PInvoke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No separate markdown language for expressing UIs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on multiple platforms</a:t>
            </a:r>
            <a:endParaRPr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right on the metal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Everything is a Widget</a:t>
            </a:r>
            <a:endParaRPr sz="2800" dirty="0"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modes of Flutter applications</a:t>
            </a:r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Debug / Slow mode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JIT compiled for stateful hot reload and fast dev cycles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Release mode</a:t>
            </a:r>
            <a:endParaRPr sz="1800" dirty="0"/>
          </a:p>
          <a:p>
            <a: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AOT compiled for speed and app store deployment</a:t>
            </a:r>
            <a:endParaRPr sz="1800" dirty="0"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1297500" y="1206225"/>
            <a:ext cx="4322400" cy="24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StatelessWidget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2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</a:rPr>
              <a:t>}</a:t>
            </a:r>
            <a:endParaRPr sz="1200">
              <a:solidFill>
                <a:srgbClr val="BBBBBB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1297500" y="1191650"/>
            <a:ext cx="59691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StatefulWidget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createState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100">
                <a:solidFill>
                  <a:srgbClr val="AAB1C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8772" y="54127"/>
            <a:ext cx="4189828" cy="50893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2533" y="103343"/>
            <a:ext cx="2504363" cy="48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82065"/>
          </a:xfrm>
        </p:spPr>
        <p:txBody>
          <a:bodyPr/>
          <a:lstStyle/>
          <a:p>
            <a:r>
              <a:rPr lang="en-GB" dirty="0"/>
              <a:t>Why Flutter is called Reactive</a:t>
            </a: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t="3928" r="7907" b="17130"/>
          <a:stretch/>
        </p:blipFill>
        <p:spPr>
          <a:xfrm>
            <a:off x="5161515" y="1064524"/>
            <a:ext cx="3873303" cy="78330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284" y="3814550"/>
            <a:ext cx="2533572" cy="114396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62" y="2255079"/>
            <a:ext cx="2011478" cy="322830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1580501" y="1110403"/>
            <a:ext cx="4188875" cy="4062163"/>
            <a:chOff x="2477562" y="540039"/>
            <a:chExt cx="4188875" cy="4062163"/>
          </a:xfrm>
        </p:grpSpPr>
        <p:sp>
          <p:nvSpPr>
            <p:cNvPr id="16" name="Freihandform 15"/>
            <p:cNvSpPr/>
            <p:nvPr/>
          </p:nvSpPr>
          <p:spPr>
            <a:xfrm>
              <a:off x="5052499" y="569105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User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interaction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Gebogener Pfeil 16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21292825"/>
                <a:gd name="adj4" fmla="val 19766604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ihandform 17"/>
            <p:cNvSpPr/>
            <p:nvPr/>
          </p:nvSpPr>
          <p:spPr>
            <a:xfrm>
              <a:off x="5660359" y="2439906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Update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of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state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value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Gebogener Pfeil 18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4014266"/>
                <a:gd name="adj4" fmla="val 2253829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ihandform 19"/>
            <p:cNvSpPr/>
            <p:nvPr/>
          </p:nvSpPr>
          <p:spPr>
            <a:xfrm>
              <a:off x="4068960" y="3596124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Trigger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rebuild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Gebogener Pfeil 20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8210155"/>
                <a:gd name="adj4" fmla="val 6449719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ihandform 21"/>
            <p:cNvSpPr/>
            <p:nvPr/>
          </p:nvSpPr>
          <p:spPr>
            <a:xfrm>
              <a:off x="2477562" y="2439906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Read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new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state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while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rebuilding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the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widget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tree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Gebogener Pfeil 22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12297380"/>
                <a:gd name="adj4" fmla="val 10771160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ihandform 23"/>
            <p:cNvSpPr/>
            <p:nvPr/>
          </p:nvSpPr>
          <p:spPr>
            <a:xfrm>
              <a:off x="3085422" y="569105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Redraw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updated</a:t>
              </a:r>
              <a:r>
                <a:rPr lang="de-DE" sz="1400" kern="12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 smtClean="0">
                  <a:solidFill>
                    <a:schemeClr val="bg1">
                      <a:lumMod val="95000"/>
                    </a:schemeClr>
                  </a:solidFill>
                </a:rPr>
                <a:t>widgets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Gebogener Pfeil 24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16865256"/>
                <a:gd name="adj4" fmla="val 15198729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8077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361700" y="866775"/>
            <a:ext cx="55521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“Flutter is Google’s mobile UI framework for crafting high-quality native interfaces on iOS and Android in record time. Flutter works with existing code, is used by developers and organizations around the world, and is free and open source.” - flutter.io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tter-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1755.0361"/>
                    <p14:bmk name="Textmarke 2" time="23567.6279"/>
                    <p14:bmk name="Textmarke 3" time="30086.3335"/>
                    <p14:bmk name="Textmarke 4" time="42622.3059"/>
                    <p14:bmk name="Textmarke 5" time="111319.4342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313" y="0"/>
            <a:ext cx="6594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Getting started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Android SDK</a:t>
            </a:r>
          </a:p>
          <a:p>
            <a:r>
              <a:rPr lang="de-DE" dirty="0" err="1"/>
              <a:t>Install</a:t>
            </a:r>
            <a:r>
              <a:rPr lang="de-DE" dirty="0"/>
              <a:t> your </a:t>
            </a:r>
            <a:r>
              <a:rPr lang="de-DE" dirty="0" err="1"/>
              <a:t>favorite</a:t>
            </a:r>
            <a:r>
              <a:rPr lang="de-DE" dirty="0"/>
              <a:t> IDE (VS </a:t>
            </a:r>
            <a:r>
              <a:rPr lang="de-DE" dirty="0" err="1"/>
              <a:t>code</a:t>
            </a:r>
            <a:r>
              <a:rPr lang="de-DE" dirty="0"/>
              <a:t>, Android Studio, </a:t>
            </a:r>
            <a:r>
              <a:rPr lang="de-DE" dirty="0" err="1"/>
              <a:t>IntelliJ</a:t>
            </a:r>
            <a:r>
              <a:rPr lang="de-DE" dirty="0"/>
              <a:t>)</a:t>
            </a:r>
          </a:p>
          <a:p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plugins</a:t>
            </a:r>
            <a:r>
              <a:rPr lang="de-DE" dirty="0"/>
              <a:t> for your DIE</a:t>
            </a:r>
          </a:p>
          <a:p>
            <a:r>
              <a:rPr lang="de-DE" dirty="0"/>
              <a:t>Clone </a:t>
            </a:r>
            <a:r>
              <a:rPr lang="de-DE" dirty="0" err="1"/>
              <a:t>the</a:t>
            </a:r>
            <a:r>
              <a:rPr lang="de-DE" dirty="0"/>
              <a:t> Flutter repo </a:t>
            </a:r>
            <a:r>
              <a:rPr lang="de-DE" dirty="0">
                <a:hlinkClick r:id="rId2"/>
              </a:rPr>
              <a:t>https://gitter.im/flutter/flutter</a:t>
            </a:r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flutter</a:t>
            </a:r>
            <a:r>
              <a:rPr lang="de-DE" dirty="0"/>
              <a:t>/bin to your </a:t>
            </a:r>
            <a:r>
              <a:rPr lang="de-DE" dirty="0" err="1"/>
              <a:t>path</a:t>
            </a:r>
            <a:endParaRPr lang="de-DE" dirty="0"/>
          </a:p>
          <a:p>
            <a:r>
              <a:rPr lang="de-DE" dirty="0"/>
              <a:t>Run ‚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doctor</a:t>
            </a:r>
            <a:r>
              <a:rPr lang="de-DE" dirty="0"/>
              <a:t>‘</a:t>
            </a:r>
          </a:p>
          <a:p>
            <a:r>
              <a:rPr lang="de-DE" dirty="0"/>
              <a:t>Create your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with ‚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your_app_name</a:t>
            </a:r>
            <a:endParaRPr lang="de-DE" dirty="0"/>
          </a:p>
          <a:p>
            <a:pPr marL="1460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1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Time!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of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Xamarin Forms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 err="1"/>
              <a:t>Very</a:t>
            </a:r>
            <a:r>
              <a:rPr lang="de-DE" sz="1600" dirty="0"/>
              <a:t> </a:t>
            </a:r>
            <a:r>
              <a:rPr lang="de-DE" sz="1600" dirty="0" err="1"/>
              <a:t>stable</a:t>
            </a:r>
            <a:r>
              <a:rPr lang="de-DE" sz="1600" dirty="0"/>
              <a:t> </a:t>
            </a:r>
            <a:r>
              <a:rPr lang="de-DE" sz="1600" dirty="0" err="1"/>
              <a:t>tool</a:t>
            </a:r>
            <a:r>
              <a:rPr lang="de-DE" sz="1600" dirty="0"/>
              <a:t> </a:t>
            </a:r>
            <a:r>
              <a:rPr lang="de-DE" sz="1600" dirty="0" err="1"/>
              <a:t>chain</a:t>
            </a:r>
            <a:r>
              <a:rPr lang="de-DE" sz="1600" dirty="0"/>
              <a:t> (at least </a:t>
            </a:r>
            <a:r>
              <a:rPr lang="de-DE" sz="1600" dirty="0" err="1"/>
              <a:t>if</a:t>
            </a:r>
            <a:r>
              <a:rPr lang="de-DE" sz="1600" dirty="0"/>
              <a:t> you don‘t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master</a:t>
            </a:r>
            <a:r>
              <a:rPr lang="de-DE" sz="1600" dirty="0"/>
              <a:t> </a:t>
            </a:r>
            <a:r>
              <a:rPr lang="de-DE" sz="1600" dirty="0" err="1"/>
              <a:t>channel</a:t>
            </a:r>
            <a:r>
              <a:rPr lang="de-DE" sz="1600" dirty="0"/>
              <a:t> 😊 )</a:t>
            </a:r>
          </a:p>
          <a:p>
            <a:r>
              <a:rPr lang="de-DE" sz="1600" dirty="0" err="1"/>
              <a:t>Animations</a:t>
            </a:r>
            <a:r>
              <a:rPr lang="de-DE" sz="1600" dirty="0"/>
              <a:t> with 60 FPS</a:t>
            </a:r>
          </a:p>
          <a:p>
            <a:r>
              <a:rPr lang="de-DE" sz="1600" dirty="0"/>
              <a:t>Small App </a:t>
            </a:r>
            <a:r>
              <a:rPr lang="de-DE" sz="1600" dirty="0" err="1"/>
              <a:t>size</a:t>
            </a:r>
            <a:endParaRPr lang="de-DE" sz="1600" dirty="0"/>
          </a:p>
          <a:p>
            <a:r>
              <a:rPr lang="de-DE" sz="1600" dirty="0"/>
              <a:t>Fast </a:t>
            </a:r>
            <a:r>
              <a:rPr lang="de-DE" sz="1600" dirty="0" err="1"/>
              <a:t>startup</a:t>
            </a:r>
            <a:r>
              <a:rPr lang="de-DE" sz="1600" dirty="0"/>
              <a:t> time like native Apps</a:t>
            </a:r>
          </a:p>
          <a:p>
            <a:r>
              <a:rPr lang="de-DE" sz="1600" dirty="0"/>
              <a:t>High </a:t>
            </a:r>
            <a:r>
              <a:rPr lang="de-DE" sz="1600" dirty="0" err="1"/>
              <a:t>productivity</a:t>
            </a:r>
            <a:r>
              <a:rPr lang="de-DE" sz="1600" dirty="0"/>
              <a:t> due to  Hot </a:t>
            </a:r>
            <a:r>
              <a:rPr lang="de-DE" sz="1600" dirty="0" err="1"/>
              <a:t>Reload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20835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/>
              <a:t>To </a:t>
            </a:r>
            <a:r>
              <a:rPr lang="de-DE" sz="1600" dirty="0" err="1"/>
              <a:t>access</a:t>
            </a:r>
            <a:r>
              <a:rPr lang="de-DE" sz="1600" dirty="0"/>
              <a:t> native APIs you </a:t>
            </a:r>
            <a:r>
              <a:rPr lang="de-DE" sz="1600" dirty="0" err="1"/>
              <a:t>need</a:t>
            </a:r>
            <a:r>
              <a:rPr lang="de-DE" sz="1600" dirty="0"/>
              <a:t> to </a:t>
            </a:r>
            <a:r>
              <a:rPr lang="de-DE" sz="1600" dirty="0" err="1"/>
              <a:t>write</a:t>
            </a:r>
            <a:r>
              <a:rPr lang="de-DE" sz="1600" dirty="0"/>
              <a:t> a native </a:t>
            </a:r>
            <a:r>
              <a:rPr lang="de-DE" sz="1600" dirty="0" err="1"/>
              <a:t>plugin</a:t>
            </a:r>
            <a:r>
              <a:rPr lang="de-DE" sz="1600" dirty="0"/>
              <a:t> in Java/Swift/</a:t>
            </a:r>
            <a:r>
              <a:rPr lang="de-DE" sz="1600" dirty="0" err="1"/>
              <a:t>obj</a:t>
            </a:r>
            <a:r>
              <a:rPr lang="de-DE" sz="1600" dirty="0"/>
              <a:t>-c</a:t>
            </a:r>
          </a:p>
          <a:p>
            <a:r>
              <a:rPr lang="de-DE" sz="1600" dirty="0"/>
              <a:t>Still some </a:t>
            </a:r>
            <a:r>
              <a:rPr lang="de-DE" sz="1600" dirty="0" err="1"/>
              <a:t>plugins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missing but ist getting better</a:t>
            </a:r>
          </a:p>
          <a:p>
            <a:r>
              <a:rPr lang="de-DE" sz="1600" dirty="0" err="1"/>
              <a:t>Intellisense</a:t>
            </a:r>
            <a:r>
              <a:rPr lang="de-DE" sz="1600" dirty="0"/>
              <a:t> in IDEs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as</a:t>
            </a:r>
            <a:r>
              <a:rPr lang="de-DE" sz="1600" dirty="0"/>
              <a:t> far </a:t>
            </a:r>
            <a:r>
              <a:rPr lang="de-DE" sz="1600" dirty="0" err="1"/>
              <a:t>developed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in Visual Studio</a:t>
            </a:r>
          </a:p>
          <a:p>
            <a:r>
              <a:rPr lang="de-DE" sz="1600" dirty="0"/>
              <a:t>iOS like Widgets still not </a:t>
            </a:r>
            <a:r>
              <a:rPr lang="de-DE" sz="1600" dirty="0" err="1"/>
              <a:t>as</a:t>
            </a:r>
            <a:r>
              <a:rPr lang="de-DE" sz="1600" dirty="0"/>
              <a:t> good supported than Material </a:t>
            </a:r>
            <a:r>
              <a:rPr lang="de-DE" sz="1600" dirty="0" err="1"/>
              <a:t>ones</a:t>
            </a:r>
            <a:endParaRPr lang="de-DE" sz="1600" dirty="0"/>
          </a:p>
          <a:p>
            <a:r>
              <a:rPr lang="de-DE" sz="1600" dirty="0"/>
              <a:t>No Azure SDKs currently</a:t>
            </a:r>
          </a:p>
        </p:txBody>
      </p:sp>
    </p:spTree>
    <p:extLst>
      <p:ext uri="{BB962C8B-B14F-4D97-AF65-F5344CB8AC3E}">
        <p14:creationId xmlns:p14="http://schemas.microsoft.com/office/powerpoint/2010/main" val="123728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939403" y="957949"/>
            <a:ext cx="8143875" cy="3939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https://flutter.io/</a:t>
            </a:r>
            <a:endParaRPr sz="1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https://github.com/flutter/flutter</a:t>
            </a:r>
            <a:endParaRPr sz="1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5"/>
              </a:rPr>
              <a:t>https://github.com/flutter/plugins/blob/master/FlutterFire.md</a:t>
            </a:r>
            <a:endParaRPr sz="16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6"/>
              </a:rPr>
              <a:t>https://github.com/Solido/awesome-flutter</a:t>
            </a:r>
            <a:endParaRPr lang="en" sz="1600" u="sng" dirty="0">
              <a:solidFill>
                <a:schemeClr val="hlink"/>
              </a:solidFill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dirty="0">
                <a:solidFill>
                  <a:schemeClr val="hlink"/>
                </a:solidFill>
              </a:rPr>
              <a:t>My </a:t>
            </a:r>
            <a:r>
              <a:rPr lang="de-DE" sz="1600" dirty="0" err="1">
                <a:solidFill>
                  <a:schemeClr val="hlink"/>
                </a:solidFill>
              </a:rPr>
              <a:t>blog</a:t>
            </a:r>
            <a:r>
              <a:rPr lang="de-DE" sz="1600" dirty="0">
                <a:solidFill>
                  <a:schemeClr val="hlink"/>
                </a:solidFill>
              </a:rPr>
              <a:t>: </a:t>
            </a:r>
            <a:r>
              <a:rPr lang="de-DE" sz="1600" u="sng" dirty="0">
                <a:solidFill>
                  <a:schemeClr val="hlink"/>
                </a:solidFill>
                <a:hlinkClick r:id="rId7"/>
              </a:rPr>
              <a:t>https://www.burkharts.net/apps/blog/</a:t>
            </a:r>
            <a:endParaRPr lang="de-DE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u="sng" dirty="0">
                <a:solidFill>
                  <a:schemeClr val="hlink"/>
                </a:solidFill>
              </a:rPr>
              <a:t>Demos:</a:t>
            </a:r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8"/>
              </a:rPr>
              <a:t>https://github.com/matthew-carroll/flutter_ui_challenge_egg_timer</a:t>
            </a:r>
            <a:endParaRPr lang="de-DE" sz="1400" dirty="0"/>
          </a:p>
          <a:p>
            <a:pPr lvl="1" indent="-342900">
              <a:lnSpc>
                <a:spcPct val="100000"/>
              </a:lnSpc>
              <a:buSzPts val="1800"/>
            </a:pPr>
            <a:r>
              <a:rPr lang="de-DE" sz="1400" dirty="0"/>
              <a:t>https://github.com/matthew-carroll/flutter_ui_challenge_material_page_reveal</a:t>
            </a: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en-GB" dirty="0"/>
              <a:t>properties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/>
              <a:t>Fast:  60fps</a:t>
            </a:r>
          </a:p>
          <a:p>
            <a:r>
              <a:rPr lang="en-GB" sz="2000" dirty="0"/>
              <a:t>Reactive</a:t>
            </a:r>
            <a:r>
              <a:rPr lang="en-GB" sz="1800" dirty="0"/>
              <a:t> </a:t>
            </a:r>
            <a:r>
              <a:rPr lang="en-GB" sz="2000" dirty="0"/>
              <a:t>architecture</a:t>
            </a:r>
          </a:p>
          <a:p>
            <a:r>
              <a:rPr lang="en-GB" sz="2000" dirty="0"/>
              <a:t>Uses Dart</a:t>
            </a:r>
          </a:p>
          <a:p>
            <a:r>
              <a:rPr lang="en-GB" sz="2000" dirty="0"/>
              <a:t>OSS</a:t>
            </a:r>
          </a:p>
          <a:p>
            <a:r>
              <a:rPr lang="en-GB" sz="2000" dirty="0"/>
              <a:t>Easy to get start with</a:t>
            </a:r>
          </a:p>
        </p:txBody>
      </p:sp>
    </p:spTree>
    <p:extLst>
      <p:ext uri="{BB962C8B-B14F-4D97-AF65-F5344CB8AC3E}">
        <p14:creationId xmlns:p14="http://schemas.microsoft.com/office/powerpoint/2010/main" val="69779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1351378" y="746584"/>
            <a:ext cx="678600" cy="132105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 rot="-5400000">
            <a:off x="2241911" y="915169"/>
            <a:ext cx="1022833" cy="68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2014008" y="1017734"/>
            <a:ext cx="422259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5" name="Google Shape;225;p27"/>
          <p:cNvCxnSpPr/>
          <p:nvPr/>
        </p:nvCxnSpPr>
        <p:spPr>
          <a:xfrm flipH="1">
            <a:off x="3857326" y="456291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6" name="Google Shape;226;p27"/>
          <p:cNvSpPr/>
          <p:nvPr/>
        </p:nvSpPr>
        <p:spPr>
          <a:xfrm>
            <a:off x="5015322" y="676784"/>
            <a:ext cx="1109100" cy="6819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OEM Widgets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7011940" y="63863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011940" y="976536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501532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613317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1532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613317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" name="Google Shape;233;p27"/>
          <p:cNvCxnSpPr>
            <a:endCxn id="226" idx="1"/>
          </p:cNvCxnSpPr>
          <p:nvPr/>
        </p:nvCxnSpPr>
        <p:spPr>
          <a:xfrm>
            <a:off x="3094128" y="1017734"/>
            <a:ext cx="192119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5" name="Google Shape;235;p27"/>
          <p:cNvCxnSpPr>
            <a:stCxn id="226" idx="3"/>
          </p:cNvCxnSpPr>
          <p:nvPr/>
        </p:nvCxnSpPr>
        <p:spPr>
          <a:xfrm>
            <a:off x="6124422" y="1017734"/>
            <a:ext cx="88751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287513" y="254147"/>
            <a:ext cx="1599934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" name="Google Shape;224;p27"/>
          <p:cNvCxnSpPr/>
          <p:nvPr/>
        </p:nvCxnSpPr>
        <p:spPr>
          <a:xfrm>
            <a:off x="2044130" y="2008734"/>
            <a:ext cx="296244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" name="Textfeld 15"/>
          <p:cNvSpPr txBox="1"/>
          <p:nvPr/>
        </p:nvSpPr>
        <p:spPr>
          <a:xfrm>
            <a:off x="3517501" y="1218418"/>
            <a:ext cx="955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Mapping/ marshalling</a:t>
            </a:r>
          </a:p>
        </p:txBody>
      </p:sp>
      <p:sp>
        <p:nvSpPr>
          <p:cNvPr id="38" name="Google Shape;250;p29"/>
          <p:cNvSpPr txBox="1"/>
          <p:nvPr/>
        </p:nvSpPr>
        <p:spPr>
          <a:xfrm>
            <a:off x="1401134" y="2460679"/>
            <a:ext cx="1911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253;p29"/>
          <p:cNvSpPr txBox="1"/>
          <p:nvPr/>
        </p:nvSpPr>
        <p:spPr>
          <a:xfrm>
            <a:off x="1357909" y="2829175"/>
            <a:ext cx="678600" cy="1681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254;p29"/>
          <p:cNvSpPr txBox="1"/>
          <p:nvPr/>
        </p:nvSpPr>
        <p:spPr>
          <a:xfrm rot="-5400000">
            <a:off x="2406700" y="2900957"/>
            <a:ext cx="814745" cy="68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" name="Google Shape;255;p29"/>
          <p:cNvCxnSpPr>
            <a:endCxn id="40" idx="0"/>
          </p:cNvCxnSpPr>
          <p:nvPr/>
        </p:nvCxnSpPr>
        <p:spPr>
          <a:xfrm>
            <a:off x="2014008" y="3232300"/>
            <a:ext cx="459265" cy="945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56;p29"/>
          <p:cNvCxnSpPr/>
          <p:nvPr/>
        </p:nvCxnSpPr>
        <p:spPr>
          <a:xfrm flipH="1">
            <a:off x="3844274" y="2529016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" name="Google Shape;257;p29"/>
          <p:cNvSpPr/>
          <p:nvPr/>
        </p:nvSpPr>
        <p:spPr>
          <a:xfrm>
            <a:off x="5015322" y="28942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258;p29"/>
          <p:cNvSpPr/>
          <p:nvPr/>
        </p:nvSpPr>
        <p:spPr>
          <a:xfrm>
            <a:off x="5015322" y="32323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259;p29"/>
          <p:cNvSpPr/>
          <p:nvPr/>
        </p:nvSpPr>
        <p:spPr>
          <a:xfrm>
            <a:off x="501532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260;p29"/>
          <p:cNvSpPr/>
          <p:nvPr/>
        </p:nvSpPr>
        <p:spPr>
          <a:xfrm>
            <a:off x="613317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261;p29"/>
          <p:cNvSpPr/>
          <p:nvPr/>
        </p:nvSpPr>
        <p:spPr>
          <a:xfrm>
            <a:off x="501532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262;p29"/>
          <p:cNvSpPr/>
          <p:nvPr/>
        </p:nvSpPr>
        <p:spPr>
          <a:xfrm>
            <a:off x="613317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" name="Google Shape;263;p29"/>
          <p:cNvCxnSpPr/>
          <p:nvPr/>
        </p:nvCxnSpPr>
        <p:spPr>
          <a:xfrm flipV="1">
            <a:off x="3154309" y="3236779"/>
            <a:ext cx="1852263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0" name="Google Shape;265;p29"/>
          <p:cNvCxnSpPr>
            <a:stCxn id="71" idx="2"/>
            <a:endCxn id="53" idx="0"/>
          </p:cNvCxnSpPr>
          <p:nvPr/>
        </p:nvCxnSpPr>
        <p:spPr>
          <a:xfrm flipV="1">
            <a:off x="3094131" y="4216334"/>
            <a:ext cx="962788" cy="856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1" name="Google Shape;266;p29"/>
          <p:cNvSpPr txBox="1"/>
          <p:nvPr/>
        </p:nvSpPr>
        <p:spPr>
          <a:xfrm>
            <a:off x="1074178" y="2346830"/>
            <a:ext cx="12330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266;p29"/>
          <p:cNvSpPr txBox="1"/>
          <p:nvPr/>
        </p:nvSpPr>
        <p:spPr>
          <a:xfrm>
            <a:off x="3435431" y="2922604"/>
            <a:ext cx="1192046" cy="380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254;p29"/>
          <p:cNvSpPr txBox="1"/>
          <p:nvPr/>
        </p:nvSpPr>
        <p:spPr>
          <a:xfrm rot="-5400000">
            <a:off x="2399909" y="3914614"/>
            <a:ext cx="767876" cy="620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Dart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" name="Google Shape;255;p29"/>
          <p:cNvCxnSpPr>
            <a:endCxn id="71" idx="0"/>
          </p:cNvCxnSpPr>
          <p:nvPr/>
        </p:nvCxnSpPr>
        <p:spPr>
          <a:xfrm>
            <a:off x="2044130" y="4224897"/>
            <a:ext cx="429434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0" name="Google Shape;266;p29"/>
          <p:cNvSpPr txBox="1"/>
          <p:nvPr/>
        </p:nvSpPr>
        <p:spPr>
          <a:xfrm>
            <a:off x="2989788" y="4174397"/>
            <a:ext cx="1233000" cy="29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messages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266;p29"/>
          <p:cNvSpPr txBox="1"/>
          <p:nvPr/>
        </p:nvSpPr>
        <p:spPr>
          <a:xfrm>
            <a:off x="6066605" y="698836"/>
            <a:ext cx="1022858" cy="36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Google Shape;237;p27"/>
          <p:cNvSpPr txBox="1"/>
          <p:nvPr/>
        </p:nvSpPr>
        <p:spPr>
          <a:xfrm>
            <a:off x="4541947" y="244734"/>
            <a:ext cx="1913876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Native OS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254;p29"/>
          <p:cNvSpPr txBox="1"/>
          <p:nvPr/>
        </p:nvSpPr>
        <p:spPr>
          <a:xfrm rot="-5400000">
            <a:off x="3774993" y="3931054"/>
            <a:ext cx="1134410" cy="570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Java/obj-c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" name="Google Shape;265;p29"/>
          <p:cNvCxnSpPr>
            <a:endCxn id="47" idx="1"/>
          </p:cNvCxnSpPr>
          <p:nvPr/>
        </p:nvCxnSpPr>
        <p:spPr>
          <a:xfrm flipV="1">
            <a:off x="4627477" y="4215700"/>
            <a:ext cx="387845" cy="1354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framework</a:t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1502250" y="1341325"/>
            <a:ext cx="6139500" cy="224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3027125" y="31522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Foundation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30271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Animation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45433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Painting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3027125" y="23290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Rendering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3027125" y="19174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Widgets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3027200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Material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60595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Gestures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1688575" y="1726442"/>
            <a:ext cx="1143000" cy="170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(Dart)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Complied</a:t>
            </a:r>
            <a:r>
              <a:rPr lang="de-DE" dirty="0"/>
              <a:t> to ARM </a:t>
            </a:r>
            <a:r>
              <a:rPr lang="de-DE" dirty="0" err="1"/>
              <a:t>code</a:t>
            </a:r>
            <a:endParaRPr dirty="0"/>
          </a:p>
        </p:txBody>
      </p:sp>
      <p:sp>
        <p:nvSpPr>
          <p:cNvPr id="305" name="Google Shape;305;p33"/>
          <p:cNvSpPr/>
          <p:nvPr/>
        </p:nvSpPr>
        <p:spPr>
          <a:xfrm>
            <a:off x="5244875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Cupertino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483200" y="3883638"/>
            <a:ext cx="6139500" cy="62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308435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Skia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4600475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Dart VM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611660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1745725" y="3906138"/>
            <a:ext cx="1143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(C++)</a:t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305325" y="4722500"/>
            <a:ext cx="3485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Flutter System Architecture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smtClean="0"/>
              <a:t>Rendering </a:t>
            </a:r>
            <a:r>
              <a:rPr lang="de-DE" dirty="0"/>
              <a:t>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/>
              <a:t>Extremely fast 60fps for animations</a:t>
            </a:r>
          </a:p>
          <a:p>
            <a:r>
              <a:rPr lang="en-GB" sz="1800" dirty="0"/>
              <a:t>Does runs on every OS version especially important for Android</a:t>
            </a:r>
          </a:p>
          <a:p>
            <a:r>
              <a:rPr lang="en-GB" sz="1800" dirty="0"/>
              <a:t>Small App size due to Darts tree shaking </a:t>
            </a:r>
            <a:r>
              <a:rPr lang="en-GB" sz="1800" dirty="0" smtClean="0"/>
              <a:t>linker. Flutter adds only about 4MB to your App</a:t>
            </a:r>
            <a:endParaRPr lang="en-GB" sz="1800" dirty="0"/>
          </a:p>
          <a:p>
            <a:r>
              <a:rPr lang="en-GB" sz="1800" dirty="0"/>
              <a:t>Fast App </a:t>
            </a:r>
            <a:r>
              <a:rPr lang="en-GB" sz="1800" dirty="0" smtClean="0"/>
              <a:t>start-up </a:t>
            </a:r>
            <a:r>
              <a:rPr lang="en-GB" sz="1800" dirty="0"/>
              <a:t>because no scanning for custom renderers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780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Flutter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3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Reactive UI framework inspired by React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UI Test framework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CLI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IDE support (VS Code, Android Studio, IntelliJ)</a:t>
            </a:r>
            <a:endParaRPr sz="1600" dirty="0"/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Stateful Hot Reload (</a:t>
            </a:r>
            <a:r>
              <a:rPr lang="en" sz="1200" dirty="0"/>
              <a:t>It’s awesome, like, really, really awesome</a:t>
            </a:r>
            <a:r>
              <a:rPr lang="en" sz="1600" dirty="0"/>
              <a:t>)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Prebuilt Material Design widget catalog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Performance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The whole Dart ecosystem!</a:t>
            </a:r>
            <a:endParaRPr sz="1600" dirty="0"/>
          </a:p>
          <a:p>
            <a:pPr marL="457200" lv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363750" y="20457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" y="23419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1297500" y="881750"/>
            <a:ext cx="7038900" cy="32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Xamarin </a:t>
            </a:r>
            <a:r>
              <a:rPr lang="en" sz="1400" dirty="0" smtClean="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Expert Day!!'</a:t>
            </a:r>
            <a:r>
              <a:rPr lang="en" sz="1400" dirty="0" smtClean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Microsoft Office PowerPoint</Application>
  <PresentationFormat>Bildschirmpräsentation (16:9)</PresentationFormat>
  <Paragraphs>192</Paragraphs>
  <Slides>26</Slides>
  <Notes>18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Consolas</vt:lpstr>
      <vt:lpstr>Lato</vt:lpstr>
      <vt:lpstr>Montserrat</vt:lpstr>
      <vt:lpstr>Focus</vt:lpstr>
      <vt:lpstr>Move to the Dart Side Why you should care about Flutter</vt:lpstr>
      <vt:lpstr>“Flutter is Google’s mobile UI framework for crafting high-quality native interfaces on iOS and Android in record time. Flutter works with existing code, is used by developers and organizations around the world, and is free and open source.” - flutter.io</vt:lpstr>
      <vt:lpstr>Key properties</vt:lpstr>
      <vt:lpstr>PowerPoint-Präsentation</vt:lpstr>
      <vt:lpstr>High-level framework</vt:lpstr>
      <vt:lpstr>Advantages of Rendering all by itself</vt:lpstr>
      <vt:lpstr>What comes out of the box with Flutter</vt:lpstr>
      <vt:lpstr>What is Dart?</vt:lpstr>
      <vt:lpstr>PowerPoint-Präsentation</vt:lpstr>
      <vt:lpstr>PowerPoint-Präsentation</vt:lpstr>
      <vt:lpstr>What comes out of the box with Dart?</vt:lpstr>
      <vt:lpstr>Dart features</vt:lpstr>
      <vt:lpstr>Flutter fundamentals</vt:lpstr>
      <vt:lpstr>What makes Flutter unique?</vt:lpstr>
      <vt:lpstr>Two modes of Flutter applications</vt:lpstr>
      <vt:lpstr>Everything is a Widget</vt:lpstr>
      <vt:lpstr>Everything is a Widget</vt:lpstr>
      <vt:lpstr>PowerPoint-Präsentation</vt:lpstr>
      <vt:lpstr>Why Flutter is called Reactive</vt:lpstr>
      <vt:lpstr>PowerPoint-Präsentation</vt:lpstr>
      <vt:lpstr>Getting started</vt:lpstr>
      <vt:lpstr>Demo Time!</vt:lpstr>
      <vt:lpstr>Advantages of Flutter over Xamarin Forms</vt:lpstr>
      <vt:lpstr>A perfect cross platform world?</vt:lpstr>
      <vt:lpstr>Resources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 </dc:title>
  <dc:creator>Thomas Burkhart</dc:creator>
  <cp:lastModifiedBy>Thomas Burkhart</cp:lastModifiedBy>
  <cp:revision>45</cp:revision>
  <dcterms:modified xsi:type="dcterms:W3CDTF">2018-10-19T04:09:09Z</dcterms:modified>
</cp:coreProperties>
</file>